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Yekan Bakh" panose="00000500000000000000" pitchFamily="2" charset="-78"/>
      <p:regular r:id="rId13"/>
      <p:bold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85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tel:%2002133901820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58150" y="3302437"/>
            <a:ext cx="577846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FFFF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پک فیلتر 1، 2، 3 آکوا اورجینال</a:t>
            </a:r>
            <a:endParaRPr lang="en-US" sz="390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4" name="Text 1"/>
          <p:cNvSpPr/>
          <p:nvPr/>
        </p:nvSpPr>
        <p:spPr>
          <a:xfrm>
            <a:off x="9902547" y="4001810"/>
            <a:ext cx="393406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ساخت ویتنام | کیفیت برتر برای آب سالم</a:t>
            </a:r>
            <a:endParaRPr lang="en-US" sz="19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4609624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راهکار حرفه‌ای برای تصفیه آب خانگی شما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049464-92AD-F578-1BED-1E99883C19F8}"/>
              </a:ext>
            </a:extLst>
          </p:cNvPr>
          <p:cNvSpPr/>
          <p:nvPr/>
        </p:nvSpPr>
        <p:spPr>
          <a:xfrm>
            <a:off x="12709133" y="7633699"/>
            <a:ext cx="1839074" cy="493159"/>
          </a:xfrm>
          <a:prstGeom prst="rect">
            <a:avLst/>
          </a:prstGeom>
          <a:solidFill>
            <a:srgbClr val="2725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62167" y="783312"/>
            <a:ext cx="5074444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FFFFF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انتخاب هوشمندانه برای آب سالم</a:t>
            </a:r>
            <a:endParaRPr lang="en-US" sz="310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755696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پک فیلتر 1، 2، 3 آکوا اورجینال ویتنام، بهترین انتخاب برای خانواده‌هایی است که به کیفیت آب آشامیدنی خود اهمیت می‌دهند. ترکیب کیفیت بالا، قیمت مناسب و طول عمر استاندارد، این محصول را به گزینه‌ای ایده‌آل برای تصفیه آب خانگی تبدیل کرده است.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4" name="Text 2"/>
          <p:cNvSpPr/>
          <p:nvPr/>
        </p:nvSpPr>
        <p:spPr>
          <a:xfrm>
            <a:off x="5448776" y="290667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FFFFF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سرمایه‌گذاری در سلامت</a:t>
            </a:r>
            <a:endParaRPr lang="en-US" sz="230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477101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با انتخاب پک فیلتر آکوا، نه‌تنها از سلامت خانواده خود محافظت می‌کنید، بلکه طول عمر دستگاه تصفیه آب خود را نیز افزایش می‌دهید. این سرمایه‌گذاری کوچک، تضمین‌کننده آرامش خاطر و آب سالم برای سال‌های آینده است.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pic>
        <p:nvPicPr>
          <p:cNvPr id="6" name="Image 0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176" y="4652963"/>
            <a:ext cx="1493639" cy="54578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917543" y="1755696"/>
            <a:ext cx="492656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7543" y="2296477"/>
            <a:ext cx="4926568" cy="49265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10DDB27-849E-FFA8-6839-7689A3378609}"/>
              </a:ext>
            </a:extLst>
          </p:cNvPr>
          <p:cNvSpPr/>
          <p:nvPr/>
        </p:nvSpPr>
        <p:spPr>
          <a:xfrm>
            <a:off x="12709133" y="7633699"/>
            <a:ext cx="1839074" cy="493159"/>
          </a:xfrm>
          <a:prstGeom prst="rect">
            <a:avLst/>
          </a:prstGeom>
          <a:solidFill>
            <a:srgbClr val="2725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380786" y="1872020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FFFFF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چرا پک فیلتر آکوا؟</a:t>
            </a:r>
            <a:endParaRPr lang="en-US" sz="310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2665809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پک فیلتر سه‌مرحله‌ای AQUA ساخت ویتنام، یکی از پرفروش‌ترین و باکیفیت‌ترین مجموعه فیلترهای تصفیه آب خانگی در بازار است. این محصول با بهره‌گیری از فناوری پیشرفته و مواد اولیه مرغوب، نقش کلیدی در تضمین سلامت آب آشامیدنی خانواده شما ایفا می‌کند.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5" name="Shape 2"/>
          <p:cNvSpPr/>
          <p:nvPr/>
        </p:nvSpPr>
        <p:spPr>
          <a:xfrm>
            <a:off x="4671179" y="3841671"/>
            <a:ext cx="3679031" cy="1158716"/>
          </a:xfrm>
          <a:prstGeom prst="roundRect">
            <a:avLst>
              <a:gd name="adj" fmla="val 7194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5663327" y="40476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کیفیت اورجینال</a:t>
            </a:r>
            <a:endParaRPr lang="en-US" sz="19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7" name="Text 4"/>
          <p:cNvSpPr/>
          <p:nvPr/>
        </p:nvSpPr>
        <p:spPr>
          <a:xfrm>
            <a:off x="4877157" y="4476869"/>
            <a:ext cx="32670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ساخت ویتنام با استانداردهای بین‌المللی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93790" y="3841671"/>
            <a:ext cx="3679031" cy="1158716"/>
          </a:xfrm>
          <a:prstGeom prst="roundRect">
            <a:avLst>
              <a:gd name="adj" fmla="val 7194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785938" y="404764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حذف موثر آلاینده‌ها</a:t>
            </a:r>
            <a:endParaRPr lang="en-US" sz="19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99768" y="4476869"/>
            <a:ext cx="32670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کلر، بو، رنگ و ذرات معلق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93790" y="5198745"/>
            <a:ext cx="7556421" cy="1158716"/>
          </a:xfrm>
          <a:prstGeom prst="roundRect">
            <a:avLst>
              <a:gd name="adj" fmla="val 7194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5663327" y="540472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طول عمر بالا</a:t>
            </a:r>
            <a:endParaRPr lang="en-US" sz="19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999768" y="5833943"/>
            <a:ext cx="71444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6 تا 9 ماه عملکرد استاندارد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380786" y="1834753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FFFFF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سه مرحله تصفیه حرفه‌ای</a:t>
            </a:r>
            <a:endParaRPr lang="en-US" sz="310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2628543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هر فیلتر در این پک، وظیفه خاصی در فرآیند تصفیه دارد. این سیستم سه‌مرحله‌ای به‌صورت هماهنگ عمل کرده و آب شما را از آلاینده‌های مختلف پاک می‌کند.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5" name="Text 2"/>
          <p:cNvSpPr/>
          <p:nvPr/>
        </p:nvSpPr>
        <p:spPr>
          <a:xfrm>
            <a:off x="8151852" y="3486864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 Light" pitchFamily="34" charset="-122"/>
                <a:cs typeface="Yekan Bakh" panose="00000500000000000000" pitchFamily="2" charset="-78"/>
              </a:rPr>
              <a:t>01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671179" y="3801189"/>
            <a:ext cx="3679031" cy="22860"/>
          </a:xfrm>
          <a:prstGeom prst="rect">
            <a:avLst/>
          </a:prstGeom>
          <a:solidFill>
            <a:srgbClr val="2B0AFF"/>
          </a:solidFill>
          <a:ln/>
        </p:spPr>
      </p:sp>
      <p:sp>
        <p:nvSpPr>
          <p:cNvPr id="7" name="Text 4"/>
          <p:cNvSpPr/>
          <p:nvPr/>
        </p:nvSpPr>
        <p:spPr>
          <a:xfrm>
            <a:off x="5869305" y="39460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فیلتراسیون اولیه</a:t>
            </a:r>
            <a:endParaRPr lang="en-US" sz="19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8" name="Text 5"/>
          <p:cNvSpPr/>
          <p:nvPr/>
        </p:nvSpPr>
        <p:spPr>
          <a:xfrm>
            <a:off x="4671179" y="4375309"/>
            <a:ext cx="36790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حذف ذرات درشت و معلق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9" name="Text 6"/>
          <p:cNvSpPr/>
          <p:nvPr/>
        </p:nvSpPr>
        <p:spPr>
          <a:xfrm>
            <a:off x="4274463" y="3486864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 Light" pitchFamily="34" charset="-122"/>
                <a:cs typeface="Yekan Bakh" panose="00000500000000000000" pitchFamily="2" charset="-78"/>
              </a:rPr>
              <a:t>02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93790" y="3801189"/>
            <a:ext cx="3679031" cy="22860"/>
          </a:xfrm>
          <a:prstGeom prst="rect">
            <a:avLst/>
          </a:prstGeom>
          <a:solidFill>
            <a:srgbClr val="2B0AFF"/>
          </a:solidFill>
          <a:ln/>
        </p:spPr>
      </p:sp>
      <p:sp>
        <p:nvSpPr>
          <p:cNvPr id="11" name="Text 8"/>
          <p:cNvSpPr/>
          <p:nvPr/>
        </p:nvSpPr>
        <p:spPr>
          <a:xfrm>
            <a:off x="1991916" y="39460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تصفیه شیمیایی</a:t>
            </a:r>
            <a:endParaRPr lang="en-US" sz="19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93790" y="4375309"/>
            <a:ext cx="36790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جذب کلر و مواد شیمیایی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151852" y="504003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 Light" pitchFamily="34" charset="-122"/>
                <a:cs typeface="Yekan Bakh" panose="00000500000000000000" pitchFamily="2" charset="-78"/>
              </a:rPr>
              <a:t>03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793790" y="5354360"/>
            <a:ext cx="7556421" cy="22860"/>
          </a:xfrm>
          <a:prstGeom prst="rect">
            <a:avLst/>
          </a:prstGeom>
          <a:solidFill>
            <a:srgbClr val="2B0AFF"/>
          </a:solidFill>
          <a:ln/>
        </p:spPr>
      </p:sp>
      <p:sp>
        <p:nvSpPr>
          <p:cNvPr id="15" name="Text 12"/>
          <p:cNvSpPr/>
          <p:nvPr/>
        </p:nvSpPr>
        <p:spPr>
          <a:xfrm>
            <a:off x="5869305" y="549925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پالایش نهایی</a:t>
            </a:r>
            <a:endParaRPr lang="en-US" sz="19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93790" y="5928479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حذف بو، رنگ و ذرات ریز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514648" y="454819"/>
            <a:ext cx="3454241" cy="413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FFFFF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فیلتر مرحله اول: الیافی PP</a:t>
            </a:r>
            <a:endParaRPr lang="en-US" sz="260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3" name="Text 1"/>
          <p:cNvSpPr/>
          <p:nvPr/>
        </p:nvSpPr>
        <p:spPr>
          <a:xfrm>
            <a:off x="5318165" y="2791887"/>
            <a:ext cx="248078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محافظ اولیه سیستم شما</a:t>
            </a:r>
            <a:endParaRPr lang="en-US" sz="19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4" name="Text 2"/>
          <p:cNvSpPr/>
          <p:nvPr/>
        </p:nvSpPr>
        <p:spPr>
          <a:xfrm>
            <a:off x="661511" y="3267422"/>
            <a:ext cx="7137440" cy="529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05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فیلتر الیافی با دقت 5 میکرون، اولین سد دفاعی در برابر آلاینده‌های فیزیکی است. این فیلتر از الیاف پلی‌پروپیلن با کیفیت بالا ساخته شده و نقش حیاتی در حفاظت از مراحل بعدی دارد.</a:t>
            </a:r>
            <a:endParaRPr lang="en-US" sz="130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5" name="Text 3"/>
          <p:cNvSpPr/>
          <p:nvPr/>
        </p:nvSpPr>
        <p:spPr>
          <a:xfrm>
            <a:off x="5731669" y="3961914"/>
            <a:ext cx="2067282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کارکرد اصلی:</a:t>
            </a:r>
            <a:endParaRPr lang="en-US" sz="160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6" name="Text 4"/>
          <p:cNvSpPr/>
          <p:nvPr/>
        </p:nvSpPr>
        <p:spPr>
          <a:xfrm>
            <a:off x="661511" y="4385657"/>
            <a:ext cx="7137440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حذف گل و لای و شن و ماسه</a:t>
            </a:r>
            <a:endParaRPr lang="en-US" sz="130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7" name="Text 5"/>
          <p:cNvSpPr/>
          <p:nvPr/>
        </p:nvSpPr>
        <p:spPr>
          <a:xfrm>
            <a:off x="661511" y="4708079"/>
            <a:ext cx="7137440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جلوگیری از ورود ذرات زنگ‌زدگی</a:t>
            </a:r>
            <a:endParaRPr lang="en-US" sz="130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8" name="Text 6"/>
          <p:cNvSpPr/>
          <p:nvPr/>
        </p:nvSpPr>
        <p:spPr>
          <a:xfrm>
            <a:off x="661511" y="5030500"/>
            <a:ext cx="7137440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فیلتر کردن ذرات معلق بزرگتر از 5 میکرون</a:t>
            </a:r>
            <a:endParaRPr lang="en-US" sz="130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9" name="Text 7"/>
          <p:cNvSpPr/>
          <p:nvPr/>
        </p:nvSpPr>
        <p:spPr>
          <a:xfrm>
            <a:off x="661511" y="5352921"/>
            <a:ext cx="7137440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افزایش طول عمر فیلترهای بعدی</a:t>
            </a:r>
            <a:endParaRPr lang="en-US" sz="130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955" y="1302187"/>
            <a:ext cx="5766435" cy="5766435"/>
          </a:xfrm>
          <a:prstGeom prst="rect">
            <a:avLst/>
          </a:prstGeom>
        </p:spPr>
      </p:pic>
      <p:sp>
        <p:nvSpPr>
          <p:cNvPr id="11" name="Shape 8"/>
          <p:cNvSpPr/>
          <p:nvPr/>
        </p:nvSpPr>
        <p:spPr>
          <a:xfrm>
            <a:off x="8209955" y="7254597"/>
            <a:ext cx="6307429" cy="967264"/>
          </a:xfrm>
          <a:prstGeom prst="roundRect">
            <a:avLst>
              <a:gd name="adj" fmla="val 7182"/>
            </a:avLst>
          </a:prstGeom>
          <a:solidFill>
            <a:srgbClr val="0A004D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333" y="7507010"/>
            <a:ext cx="206693" cy="165378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8747403" y="7461290"/>
            <a:ext cx="5063609" cy="529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050"/>
              </a:lnSpc>
              <a:buNone/>
            </a:pPr>
            <a:r>
              <a:rPr lang="en-US" sz="1300" b="1" dirty="0">
                <a:solidFill>
                  <a:srgbClr val="FFFFF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نکته مهم:</a:t>
            </a:r>
            <a:r>
              <a:rPr lang="en-US" sz="1300" dirty="0">
                <a:solidFill>
                  <a:srgbClr val="FFFFF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 این فیلتر باید در اولین مرحله تعویض قرار گیرد زیرا بیشترین بار آلودگی را متحمل می‌شود.</a:t>
            </a:r>
            <a:endParaRPr lang="en-US" sz="130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042047" y="1841540"/>
            <a:ext cx="5308163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FFFFF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فیلتر مرحله دوم: کربن گرانول UDF</a:t>
            </a:r>
            <a:endParaRPr lang="en-US" sz="310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2635329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فیلتر کربن گرانول، قلب سیستم تصفیه شیمیایی است. این فیلتر با استفاده از کربن فعال گیاهی با پایه پوسته نارگیل، آلاینده‌های شیمیایی را به‌طور مؤثر جذب می‌کند.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5" name="Shape 2"/>
          <p:cNvSpPr/>
          <p:nvPr/>
        </p:nvSpPr>
        <p:spPr>
          <a:xfrm>
            <a:off x="4671179" y="3493651"/>
            <a:ext cx="3679031" cy="1506736"/>
          </a:xfrm>
          <a:prstGeom prst="roundRect">
            <a:avLst>
              <a:gd name="adj" fmla="val 5532"/>
            </a:avLst>
          </a:prstGeom>
          <a:solidFill>
            <a:srgbClr val="272525"/>
          </a:solidFill>
          <a:ln w="22860">
            <a:solidFill>
              <a:srgbClr val="2A199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5648087" y="371486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کربن فعال طبیعی</a:t>
            </a:r>
            <a:endParaRPr lang="en-US" sz="19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7" name="Text 4"/>
          <p:cNvSpPr/>
          <p:nvPr/>
        </p:nvSpPr>
        <p:spPr>
          <a:xfrm>
            <a:off x="4892397" y="4144089"/>
            <a:ext cx="32365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تولید شده از پوسته نارگیل، دارای سطح جذب بسیار بالا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93790" y="3493651"/>
            <a:ext cx="3679031" cy="1506736"/>
          </a:xfrm>
          <a:prstGeom prst="roundRect">
            <a:avLst>
              <a:gd name="adj" fmla="val 5532"/>
            </a:avLst>
          </a:prstGeom>
          <a:solidFill>
            <a:srgbClr val="272525"/>
          </a:solidFill>
          <a:ln w="22860">
            <a:solidFill>
              <a:srgbClr val="2A1999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770698" y="371486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حذف کلر آزاد</a:t>
            </a:r>
            <a:endParaRPr lang="en-US" sz="19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15008" y="4144089"/>
            <a:ext cx="32365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جذب کامل کلر و ترکیبات کلره از آب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93790" y="5198745"/>
            <a:ext cx="7556421" cy="1189196"/>
          </a:xfrm>
          <a:prstGeom prst="roundRect">
            <a:avLst>
              <a:gd name="adj" fmla="val 7010"/>
            </a:avLst>
          </a:prstGeom>
          <a:solidFill>
            <a:srgbClr val="272525"/>
          </a:solidFill>
          <a:ln w="22860">
            <a:solidFill>
              <a:srgbClr val="2A1999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5648087" y="54199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بهبود طعم و بو</a:t>
            </a:r>
            <a:endParaRPr lang="en-US" sz="19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015008" y="5849183"/>
            <a:ext cx="71139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حذف مواد شیمیایی ایجادکننده بوی نامطلوب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03613" y="2175749"/>
            <a:ext cx="4968121" cy="474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700"/>
              </a:lnSpc>
              <a:buNone/>
            </a:pPr>
            <a:r>
              <a:rPr lang="en-US" sz="2950" b="1" dirty="0">
                <a:solidFill>
                  <a:srgbClr val="FFFFF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فیلتر مرحله سوم: کربن بلاک CTO</a:t>
            </a:r>
            <a:endParaRPr lang="en-US" sz="29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66" y="1493520"/>
            <a:ext cx="6325195" cy="632519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033998" y="3123963"/>
            <a:ext cx="2845356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پالایش نهایی و دقیق</a:t>
            </a:r>
            <a:endParaRPr lang="en-US" sz="220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54158" y="3669269"/>
            <a:ext cx="6325195" cy="606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14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فیلتر کربن بلاک، مرحله نهایی پیش از ممبران است. کربن فشرده پوسته نارگیل با ساختار یکپارچه، ذرات بسیار ریز را که از مراحل قبل عبور کرده‌اند، به دام می‌اندازد.</a:t>
            </a:r>
            <a:endParaRPr lang="en-US" sz="14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6" name="Text 3"/>
          <p:cNvSpPr/>
          <p:nvPr/>
        </p:nvSpPr>
        <p:spPr>
          <a:xfrm>
            <a:off x="11508224" y="4465678"/>
            <a:ext cx="2371130" cy="296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مزایای کلیدی:</a:t>
            </a:r>
            <a:endParaRPr lang="en-US" sz="18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7" name="Text 4"/>
          <p:cNvSpPr/>
          <p:nvPr/>
        </p:nvSpPr>
        <p:spPr>
          <a:xfrm>
            <a:off x="7554158" y="4951810"/>
            <a:ext cx="6325195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حذف کامل بو و رنگ باقیمانده</a:t>
            </a:r>
            <a:endParaRPr lang="en-US" sz="14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8" name="Text 5"/>
          <p:cNvSpPr/>
          <p:nvPr/>
        </p:nvSpPr>
        <p:spPr>
          <a:xfrm>
            <a:off x="7554158" y="5321499"/>
            <a:ext cx="6325195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جذب کلر و ترکیبات آلی</a:t>
            </a:r>
            <a:endParaRPr lang="en-US" sz="14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9" name="Text 6"/>
          <p:cNvSpPr/>
          <p:nvPr/>
        </p:nvSpPr>
        <p:spPr>
          <a:xfrm>
            <a:off x="7554158" y="5691188"/>
            <a:ext cx="6325195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فیلتراسیون ذرات ریزتر از 5 میکرون</a:t>
            </a:r>
            <a:endParaRPr lang="en-US" sz="14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554158" y="6060877"/>
            <a:ext cx="6325195" cy="303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آماده‌سازی آب برای ورود به ممبران</a:t>
            </a:r>
            <a:endParaRPr lang="en-US" sz="14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AD565E-1C46-94B8-8123-862818728EE6}"/>
              </a:ext>
            </a:extLst>
          </p:cNvPr>
          <p:cNvSpPr/>
          <p:nvPr/>
        </p:nvSpPr>
        <p:spPr>
          <a:xfrm>
            <a:off x="12709133" y="7633699"/>
            <a:ext cx="1839074" cy="493159"/>
          </a:xfrm>
          <a:prstGeom prst="rect">
            <a:avLst/>
          </a:prstGeom>
          <a:solidFill>
            <a:srgbClr val="2725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37427" y="1035129"/>
            <a:ext cx="4899184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FFFFF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ویژگی‌های برجسته پک فیلتر آکوا</a:t>
            </a:r>
            <a:endParaRPr lang="en-US" sz="310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40477" y="1928098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355705" y="267223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اورجینال و استاندارد</a:t>
            </a:r>
            <a:endParaRPr lang="en-US" sz="19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5" name="Text 2"/>
          <p:cNvSpPr/>
          <p:nvPr/>
        </p:nvSpPr>
        <p:spPr>
          <a:xfrm>
            <a:off x="7439263" y="3101459"/>
            <a:ext cx="639734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ساخت ویتنام با گواهینامه‌های بین‌المللی کیفیت، تضمین اصالت و عملکرد بهینه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95123" y="1928098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710351" y="267223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کربن گیاهی طبیعی</a:t>
            </a:r>
            <a:endParaRPr lang="en-US" sz="19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8" name="Text 4"/>
          <p:cNvSpPr/>
          <p:nvPr/>
        </p:nvSpPr>
        <p:spPr>
          <a:xfrm>
            <a:off x="793790" y="3101459"/>
            <a:ext cx="639746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استفاده از کربن فعال پوسته نارگیل، دوستدار محیط‌زیست و با راندمان جذب بالا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340477" y="3815834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1355705" y="455997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حفاظت کامل</a:t>
            </a:r>
            <a:endParaRPr lang="en-US" sz="19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1" name="Text 6"/>
          <p:cNvSpPr/>
          <p:nvPr/>
        </p:nvSpPr>
        <p:spPr>
          <a:xfrm>
            <a:off x="7439263" y="4989195"/>
            <a:ext cx="639734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حذف مؤثر کلر، بو، رنگ و ذرات معلق برای آب سالم و خوش‌طعم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95123" y="3815834"/>
            <a:ext cx="496133" cy="49613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710351" y="455997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سازگاری جهانی</a:t>
            </a:r>
            <a:endParaRPr lang="en-US" sz="19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4" name="Text 8"/>
          <p:cNvSpPr/>
          <p:nvPr/>
        </p:nvSpPr>
        <p:spPr>
          <a:xfrm>
            <a:off x="793790" y="4989195"/>
            <a:ext cx="639746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مناسب برای تمامی دستگاه‌های تصفیه آب 6 و 7 مرحله‌ای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340477" y="5703570"/>
            <a:ext cx="496133" cy="496133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1355705" y="64477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طول عمر استاندارد</a:t>
            </a:r>
            <a:endParaRPr lang="en-US" sz="19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7439263" y="6876931"/>
            <a:ext cx="639734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عملکرد بهینه تا 6-9 ماه با حفظ کیفیت تصفیه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695123" y="5703570"/>
            <a:ext cx="496133" cy="496133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4710351" y="64477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افزایش عمر ممبران</a:t>
            </a:r>
            <a:endParaRPr lang="en-US" sz="19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20" name="Text 12"/>
          <p:cNvSpPr/>
          <p:nvPr/>
        </p:nvSpPr>
        <p:spPr>
          <a:xfrm>
            <a:off x="793790" y="6876931"/>
            <a:ext cx="639746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کاهش بار آلودگی ورودی به ممبران و افزایش طول عمر دستگاه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E12F0F-EF06-D00B-3DD9-C00E85143725}"/>
              </a:ext>
            </a:extLst>
          </p:cNvPr>
          <p:cNvSpPr/>
          <p:nvPr/>
        </p:nvSpPr>
        <p:spPr>
          <a:xfrm>
            <a:off x="12709133" y="7633699"/>
            <a:ext cx="1839074" cy="493159"/>
          </a:xfrm>
          <a:prstGeom prst="rect">
            <a:avLst/>
          </a:prstGeom>
          <a:solidFill>
            <a:srgbClr val="2725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733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287679" y="436245"/>
            <a:ext cx="4221837" cy="3965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100"/>
              </a:lnSpc>
              <a:buNone/>
            </a:pPr>
            <a:r>
              <a:rPr lang="en-US" sz="2450" b="1" dirty="0">
                <a:solidFill>
                  <a:srgbClr val="FFFFF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مزایای استفاده از پک آکوا اورجینال</a:t>
            </a:r>
            <a:endParaRPr lang="en-US" sz="24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34484" y="1070729"/>
            <a:ext cx="7875032" cy="1563648"/>
          </a:xfrm>
          <a:prstGeom prst="roundRect">
            <a:avLst>
              <a:gd name="adj" fmla="val 4261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867412" y="1236940"/>
            <a:ext cx="475893" cy="475893"/>
          </a:xfrm>
          <a:prstGeom prst="roundRect">
            <a:avLst>
              <a:gd name="adj" fmla="val 19212482"/>
            </a:avLst>
          </a:prstGeom>
          <a:solidFill>
            <a:srgbClr val="2B0AFF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98381" y="1367790"/>
            <a:ext cx="214074" cy="21407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360319" y="1871424"/>
            <a:ext cx="1982986" cy="247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سلامت خانواده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8" name="Text 4"/>
          <p:cNvSpPr/>
          <p:nvPr/>
        </p:nvSpPr>
        <p:spPr>
          <a:xfrm>
            <a:off x="800695" y="2214443"/>
            <a:ext cx="7542609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950"/>
              </a:lnSpc>
              <a:buNone/>
            </a:pPr>
            <a:r>
              <a:rPr lang="en-US" sz="120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آب عاری از کلر، مواد شیمیایی و آلاینده‌های مضر</a:t>
            </a:r>
            <a:endParaRPr lang="en-US" sz="120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9" name="Shape 5"/>
          <p:cNvSpPr/>
          <p:nvPr/>
        </p:nvSpPr>
        <p:spPr>
          <a:xfrm>
            <a:off x="634484" y="2792968"/>
            <a:ext cx="7875032" cy="1563648"/>
          </a:xfrm>
          <a:prstGeom prst="roundRect">
            <a:avLst>
              <a:gd name="adj" fmla="val 4261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7867412" y="2959179"/>
            <a:ext cx="475893" cy="475893"/>
          </a:xfrm>
          <a:prstGeom prst="roundRect">
            <a:avLst>
              <a:gd name="adj" fmla="val 19212482"/>
            </a:avLst>
          </a:prstGeom>
          <a:solidFill>
            <a:srgbClr val="2B0AFF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98381" y="3090029"/>
            <a:ext cx="214074" cy="21407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360319" y="3593663"/>
            <a:ext cx="1982986" cy="247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راندمان بالا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3" name="Text 8"/>
          <p:cNvSpPr/>
          <p:nvPr/>
        </p:nvSpPr>
        <p:spPr>
          <a:xfrm>
            <a:off x="800695" y="3936683"/>
            <a:ext cx="7542609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950"/>
              </a:lnSpc>
              <a:buNone/>
            </a:pPr>
            <a:r>
              <a:rPr lang="en-US" sz="120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بهبود عملکرد کلی دستگاه تصفیه آب</a:t>
            </a:r>
            <a:endParaRPr lang="en-US" sz="120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4" name="Shape 9"/>
          <p:cNvSpPr/>
          <p:nvPr/>
        </p:nvSpPr>
        <p:spPr>
          <a:xfrm>
            <a:off x="634484" y="4515207"/>
            <a:ext cx="7875032" cy="1563648"/>
          </a:xfrm>
          <a:prstGeom prst="roundRect">
            <a:avLst>
              <a:gd name="adj" fmla="val 4261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7867412" y="4681418"/>
            <a:ext cx="475893" cy="475893"/>
          </a:xfrm>
          <a:prstGeom prst="roundRect">
            <a:avLst>
              <a:gd name="adj" fmla="val 19212482"/>
            </a:avLst>
          </a:prstGeom>
          <a:solidFill>
            <a:srgbClr val="2B0AFF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98381" y="4812268"/>
            <a:ext cx="214074" cy="214074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360319" y="5315903"/>
            <a:ext cx="1982986" cy="247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صرفه‌جویی هزینه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800695" y="5658922"/>
            <a:ext cx="7542609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950"/>
              </a:lnSpc>
              <a:buNone/>
            </a:pPr>
            <a:r>
              <a:rPr lang="en-US" sz="120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کاهش هزینه‌های تعمیر و نگهداری دستگاه</a:t>
            </a:r>
            <a:endParaRPr lang="en-US" sz="120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9" name="Shape 13"/>
          <p:cNvSpPr/>
          <p:nvPr/>
        </p:nvSpPr>
        <p:spPr>
          <a:xfrm>
            <a:off x="634484" y="6237446"/>
            <a:ext cx="7875032" cy="1563648"/>
          </a:xfrm>
          <a:prstGeom prst="roundRect">
            <a:avLst>
              <a:gd name="adj" fmla="val 4261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20" name="Shape 14"/>
          <p:cNvSpPr/>
          <p:nvPr/>
        </p:nvSpPr>
        <p:spPr>
          <a:xfrm>
            <a:off x="7867412" y="6403658"/>
            <a:ext cx="475893" cy="475893"/>
          </a:xfrm>
          <a:prstGeom prst="roundRect">
            <a:avLst>
              <a:gd name="adj" fmla="val 19212482"/>
            </a:avLst>
          </a:prstGeom>
          <a:solidFill>
            <a:srgbClr val="2B0AFF"/>
          </a:solidFill>
          <a:ln/>
        </p:spPr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98381" y="6534507"/>
            <a:ext cx="214074" cy="214074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6360319" y="7038142"/>
            <a:ext cx="1982986" cy="247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سازگار با محیط‌زیست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23" name="Text 16"/>
          <p:cNvSpPr/>
          <p:nvPr/>
        </p:nvSpPr>
        <p:spPr>
          <a:xfrm>
            <a:off x="800695" y="7381161"/>
            <a:ext cx="7542609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950"/>
              </a:lnSpc>
              <a:buNone/>
            </a:pPr>
            <a:r>
              <a:rPr lang="en-US" sz="120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استفاده از مواد طبیعی و قابل بازیافت</a:t>
            </a:r>
            <a:endParaRPr lang="en-US" sz="120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738721" y="981730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FFFFF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زمان تعویض فیلترها</a:t>
            </a:r>
            <a:endParaRPr lang="en-US" sz="310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1612463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برای حفظ کیفیت آب و عملکرد بهینه دستگاه تصفیه، تعویض به‌موقع فیلترها ضروری است. پک فیلتر آکوا با طول عمر استاندارد 6 تا 9 ماه، بسته به کیفیت آب ورودی و میزان مصرف، نیاز به تعویض دارد.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3590508" y="2788325"/>
            <a:ext cx="22860" cy="3238619"/>
          </a:xfrm>
          <a:prstGeom prst="roundRect">
            <a:avLst>
              <a:gd name="adj" fmla="val 364651"/>
            </a:avLst>
          </a:prstGeom>
          <a:solidFill>
            <a:srgbClr val="2A1999"/>
          </a:solidFill>
          <a:ln/>
        </p:spPr>
      </p:sp>
      <p:sp>
        <p:nvSpPr>
          <p:cNvPr id="6" name="Shape 3"/>
          <p:cNvSpPr/>
          <p:nvPr/>
        </p:nvSpPr>
        <p:spPr>
          <a:xfrm>
            <a:off x="12817673" y="3000137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2A1999"/>
          </a:solidFill>
          <a:ln/>
        </p:spPr>
      </p:sp>
      <p:sp>
        <p:nvSpPr>
          <p:cNvPr id="7" name="Shape 4"/>
          <p:cNvSpPr/>
          <p:nvPr/>
        </p:nvSpPr>
        <p:spPr>
          <a:xfrm>
            <a:off x="13390126" y="278832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3464540" y="282553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1</a:t>
            </a:r>
            <a:endParaRPr lang="en-US" sz="230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140077" y="285654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ماه 1-3</a:t>
            </a:r>
            <a:endParaRPr lang="en-US" sz="19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280190" y="3285768"/>
            <a:ext cx="634079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عملکرد بهینه و حداکثری فیلترها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12817673" y="4211955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2A1999"/>
          </a:solidFill>
          <a:ln/>
        </p:spPr>
      </p:sp>
      <p:sp>
        <p:nvSpPr>
          <p:cNvPr id="12" name="Shape 9"/>
          <p:cNvSpPr/>
          <p:nvPr/>
        </p:nvSpPr>
        <p:spPr>
          <a:xfrm>
            <a:off x="13390126" y="4000143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13464540" y="403735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2</a:t>
            </a:r>
            <a:endParaRPr lang="en-US" sz="230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0140077" y="406836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ماه 4-6</a:t>
            </a:r>
            <a:endParaRPr lang="en-US" sz="19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280190" y="4497586"/>
            <a:ext cx="634079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عملکرد استاندارد، زمان بررسی فیلتر اول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12817673" y="5423773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2A1999"/>
          </a:solidFill>
          <a:ln/>
        </p:spPr>
      </p:sp>
      <p:sp>
        <p:nvSpPr>
          <p:cNvPr id="17" name="Shape 14"/>
          <p:cNvSpPr/>
          <p:nvPr/>
        </p:nvSpPr>
        <p:spPr>
          <a:xfrm>
            <a:off x="13390126" y="521196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110080"/>
          </a:solidFill>
          <a:ln w="7620">
            <a:solidFill>
              <a:srgbClr val="2A1999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13464540" y="524916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3</a:t>
            </a:r>
            <a:endParaRPr lang="en-US" sz="230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0140077" y="52801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E5E0DF"/>
                </a:solidFill>
                <a:latin typeface="Yekan Bakh" panose="00000500000000000000" pitchFamily="2" charset="-78"/>
                <a:ea typeface="Inter Bold" pitchFamily="34" charset="-122"/>
                <a:cs typeface="Yekan Bakh" panose="00000500000000000000" pitchFamily="2" charset="-78"/>
              </a:rPr>
              <a:t>ماه 7-9</a:t>
            </a:r>
            <a:endParaRPr lang="en-US" sz="19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6280190" y="5709404"/>
            <a:ext cx="634079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پایان طول عمر، زمان تعویض پک کامل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6280190" y="6250186"/>
            <a:ext cx="7556421" cy="1160740"/>
          </a:xfrm>
          <a:prstGeom prst="roundRect">
            <a:avLst>
              <a:gd name="adj" fmla="val 7182"/>
            </a:avLst>
          </a:prstGeom>
          <a:solidFill>
            <a:srgbClr val="0A004D"/>
          </a:solidFill>
          <a:ln/>
        </p:spPr>
      </p:sp>
      <p:pic>
        <p:nvPicPr>
          <p:cNvPr id="2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548" y="6553081"/>
            <a:ext cx="248007" cy="198358"/>
          </a:xfrm>
          <a:prstGeom prst="rect">
            <a:avLst/>
          </a:prstGeom>
        </p:spPr>
      </p:pic>
      <p:sp>
        <p:nvSpPr>
          <p:cNvPr id="23" name="Text 19"/>
          <p:cNvSpPr/>
          <p:nvPr/>
        </p:nvSpPr>
        <p:spPr>
          <a:xfrm>
            <a:off x="6924913" y="6498074"/>
            <a:ext cx="67133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توصیه متخصصان:</a:t>
            </a:r>
            <a:r>
              <a:rPr lang="en-US" sz="1550" dirty="0">
                <a:solidFill>
                  <a:srgbClr val="FFFFFF"/>
                </a:solidFill>
                <a:latin typeface="Yekan Bakh" panose="00000500000000000000" pitchFamily="2" charset="-78"/>
                <a:ea typeface="Inter" pitchFamily="34" charset="-122"/>
                <a:cs typeface="Yekan Bakh" panose="00000500000000000000" pitchFamily="2" charset="-78"/>
              </a:rPr>
              <a:t> در مناطق با آب سخت یا آلوده، تعویض زودتر فیلترها (حدود 6 ماه) توصیه می‌شود.</a:t>
            </a:r>
            <a:endParaRPr lang="en-US" sz="1550" dirty="0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21EE87E-2A56-0043-0EA0-EC74A1F7CF55}"/>
              </a:ext>
            </a:extLst>
          </p:cNvPr>
          <p:cNvSpPr/>
          <p:nvPr/>
        </p:nvSpPr>
        <p:spPr>
          <a:xfrm>
            <a:off x="12709133" y="7633699"/>
            <a:ext cx="1839074" cy="493159"/>
          </a:xfrm>
          <a:prstGeom prst="rect">
            <a:avLst/>
          </a:prstGeom>
          <a:solidFill>
            <a:srgbClr val="2725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Yekan Bakh" panose="00000500000000000000" pitchFamily="2" charset="-78"/>
              <a:cs typeface="Yekan Bakh" panose="00000500000000000000" pitchFamily="2" charset="-7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741</Words>
  <Application>Microsoft Office PowerPoint</Application>
  <PresentationFormat>Custom</PresentationFormat>
  <Paragraphs>95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Yekan Bakh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pc</dc:creator>
  <cp:lastModifiedBy>pc</cp:lastModifiedBy>
  <cp:revision>2</cp:revision>
  <dcterms:created xsi:type="dcterms:W3CDTF">2025-11-22T11:03:31Z</dcterms:created>
  <dcterms:modified xsi:type="dcterms:W3CDTF">2025-11-22T11:09:32Z</dcterms:modified>
</cp:coreProperties>
</file>